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23" r:id="rId2"/>
    <p:sldId id="294" r:id="rId3"/>
    <p:sldId id="299" r:id="rId4"/>
    <p:sldId id="300" r:id="rId5"/>
    <p:sldId id="324" r:id="rId6"/>
    <p:sldId id="325" r:id="rId7"/>
    <p:sldId id="302" r:id="rId8"/>
    <p:sldId id="303" r:id="rId9"/>
    <p:sldId id="304" r:id="rId10"/>
    <p:sldId id="326" r:id="rId11"/>
    <p:sldId id="327" r:id="rId12"/>
    <p:sldId id="305" r:id="rId13"/>
    <p:sldId id="328" r:id="rId14"/>
    <p:sldId id="306" r:id="rId15"/>
    <p:sldId id="307" r:id="rId16"/>
    <p:sldId id="308" r:id="rId17"/>
    <p:sldId id="309" r:id="rId18"/>
    <p:sldId id="311" r:id="rId19"/>
    <p:sldId id="316" r:id="rId20"/>
    <p:sldId id="317" r:id="rId21"/>
    <p:sldId id="318" r:id="rId22"/>
    <p:sldId id="319" r:id="rId23"/>
    <p:sldId id="321" r:id="rId24"/>
    <p:sldId id="322" r:id="rId25"/>
    <p:sldId id="31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0" autoAdjust="0"/>
    <p:restoredTop sz="94643" autoAdjust="0"/>
  </p:normalViewPr>
  <p:slideViewPr>
    <p:cSldViewPr snapToGrid="0" snapToObjects="1">
      <p:cViewPr varScale="1">
        <p:scale>
          <a:sx n="110" d="100"/>
          <a:sy n="110" d="100"/>
        </p:scale>
        <p:origin x="180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3A17C-FB15-44AB-A6EC-2EFA2FF23A45}" type="datetimeFigureOut">
              <a:rPr lang="sk-SK" smtClean="0"/>
              <a:pPr/>
              <a:t>11. 4. 2018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323E4-4A55-4B64-AEB9-6D9F5352D6D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9998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400DB-CE52-408A-868E-DB0CCC8E0D66}" type="datetimeFigureOut">
              <a:rPr lang="sk-SK" smtClean="0"/>
              <a:pPr/>
              <a:t>11. 4. 2018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5A29E-B756-4371-AE6C-671895E2E75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66368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1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822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/>
              <a:pPr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5606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/>
              <a:pPr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5587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/>
              <a:pPr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2552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CB86-36FC-4B87-9CC3-C6642C5E1596}" type="datetime1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8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C718-A53E-4F2D-A799-2FC1192E5461}" type="datetime1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7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0B10-D541-4474-80BE-8E32B9070CE8}" type="datetime1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5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9B5B-0D76-4E1A-AB20-331FC0BA0081}" type="datetime1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3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13A4-7FCB-4462-85FC-6CE07F015076}" type="datetime1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4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5E66-7C40-471A-AB13-3E9CE9075424}" type="datetime1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9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9E3D-FB7F-4D03-8A49-B2934185287A}" type="datetime1">
              <a:rPr lang="en-US" smtClean="0"/>
              <a:pPr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5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9A71-1190-488C-B232-3C48918DC984}" type="datetime1">
              <a:rPr lang="en-US" smtClean="0"/>
              <a:pPr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8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4B30-9169-4124-BCEC-E74D9AEB7455}" type="datetime1">
              <a:rPr lang="en-US" smtClean="0"/>
              <a:pPr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7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E1AD-D095-4345-9D6D-8333EA544A54}" type="datetime1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09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8F95-5DC7-40D4-BF65-39B9DBDE2EAB}" type="datetime1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4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53F33-B4C3-44C2-BF8D-70515065F003}" type="datetime1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8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5"/>
          <p:cNvSpPr txBox="1">
            <a:spLocks/>
          </p:cNvSpPr>
          <p:nvPr/>
        </p:nvSpPr>
        <p:spPr>
          <a:xfrm>
            <a:off x="-2215279" y="1046740"/>
            <a:ext cx="8496944" cy="4736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5843" lvl="1">
              <a:buSzPct val="60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sk-SK" b="1" dirty="0" smtClean="0">
              <a:solidFill>
                <a:prstClr val="black"/>
              </a:solidFill>
            </a:endParaRPr>
          </a:p>
        </p:txBody>
      </p:sp>
      <p:sp>
        <p:nvSpPr>
          <p:cNvPr id="12" name="Zástupný symbol obsahu 2"/>
          <p:cNvSpPr txBox="1">
            <a:spLocks/>
          </p:cNvSpPr>
          <p:nvPr/>
        </p:nvSpPr>
        <p:spPr>
          <a:xfrm>
            <a:off x="187262" y="2270476"/>
            <a:ext cx="8750261" cy="3658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20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sk-SK" sz="20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514" y="326789"/>
            <a:ext cx="5312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POWERPOINT PREZENTÁCIE</a:t>
            </a:r>
            <a:endParaRPr lang="en-US" sz="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Zaoblený obdĺžnik 4"/>
          <p:cNvSpPr/>
          <p:nvPr/>
        </p:nvSpPr>
        <p:spPr>
          <a:xfrm>
            <a:off x="6722008" y="250671"/>
            <a:ext cx="2421992" cy="9440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575" tIns="19050" rIns="28575" bIns="1905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k-SK" sz="1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459033" y="926421"/>
            <a:ext cx="4496881" cy="3064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2800" dirty="0" smtClean="0">
                <a:solidFill>
                  <a:prstClr val="white">
                    <a:lumMod val="7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OPERAČNÝ </a:t>
            </a:r>
            <a:r>
              <a:rPr lang="sk-SK" sz="2800" dirty="0">
                <a:solidFill>
                  <a:prstClr val="white">
                    <a:lumMod val="7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</a:t>
            </a:r>
          </a:p>
          <a:p>
            <a:pPr algn="l">
              <a:spcBef>
                <a:spcPts val="0"/>
              </a:spcBef>
            </a:pPr>
            <a:endParaRPr lang="sk-SK" sz="1800" dirty="0" smtClean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spcBef>
                <a:spcPts val="0"/>
              </a:spcBef>
            </a:pPr>
            <a:r>
              <a:rPr lang="sk-SK" sz="4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EFEKTÍVNA </a:t>
            </a:r>
          </a:p>
          <a:p>
            <a:pPr algn="l">
              <a:spcBef>
                <a:spcPts val="0"/>
              </a:spcBef>
            </a:pPr>
            <a:r>
              <a:rPr lang="sk-SK" sz="4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VEREJNÁ </a:t>
            </a:r>
            <a:endParaRPr lang="sk-SK" sz="4600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spcBef>
                <a:spcPts val="0"/>
              </a:spcBef>
            </a:pPr>
            <a:r>
              <a:rPr lang="sk-SK" sz="46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SPRÁVA</a:t>
            </a:r>
          </a:p>
          <a:p>
            <a:pPr algn="just"/>
            <a:r>
              <a:rPr lang="sk-SK" sz="20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ITUÁ STRANA			 		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k-SK" sz="20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Font typeface="Arial"/>
              <a:buAutoNum type="arabicPeriod"/>
            </a:pPr>
            <a:endParaRPr lang="sk-SK" sz="20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/>
              <a:buBlip>
                <a:blip r:embed="rId4"/>
              </a:buBlip>
            </a:pPr>
            <a:endParaRPr lang="sk-SK" sz="20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459033" y="4476792"/>
            <a:ext cx="4028536" cy="410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sk-SK" sz="2000" i="1" cap="all" dirty="0" smtClean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Systémy financovania</a:t>
            </a:r>
          </a:p>
        </p:txBody>
      </p:sp>
    </p:spTree>
    <p:extLst>
      <p:ext uri="{BB962C8B-B14F-4D97-AF65-F5344CB8AC3E}">
        <p14:creationId xmlns:p14="http://schemas.microsoft.com/office/powerpoint/2010/main" val="248501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12"/>
          <p:cNvSpPr txBox="1"/>
          <p:nvPr/>
        </p:nvSpPr>
        <p:spPr>
          <a:xfrm>
            <a:off x="172514" y="326789"/>
            <a:ext cx="8298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Žiadosť o platbu – SYSTÉM ZÁLOH. PLATIEB</a:t>
            </a:r>
            <a:r>
              <a:rPr lang="pt-BR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72514" y="1275199"/>
            <a:ext cx="7979296" cy="4055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§"/>
            </a:pPr>
            <a:endParaRPr lang="sk-SK" sz="1800" i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sk-SK" sz="18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sk-SK" sz="18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 </a:t>
            </a:r>
            <a:r>
              <a:rPr lang="sk-SK" sz="18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časového hľadiska je pre výpočet maximálnej výšky zálohovej platby rozhodujúci dátum predloženia žiadosti o platbu (poskytnutie zálohovej platby). Do celkového zostávajúceho počtu mesiacov realizácie aktivít projektu sa zahŕňa aj mesiac, v ktorom došlo k predloženiu žiadosti o platbu (poskytnutie zálohovej platby). Z uvedeného vyplýva, že pri jej výpočte sa do úvahy berie celkový zostávajúci počet mesiacov realizácie aktivít projektu (netýka sa, ak celková dĺžka realizácie aktivít projektu nepresahuje 12 mesiacov) a aktuálna suma nenávratného finančného príspevku známa v čase predloženia žiadosti o platbu, </a:t>
            </a:r>
          </a:p>
        </p:txBody>
      </p:sp>
    </p:spTree>
    <p:extLst>
      <p:ext uri="{BB962C8B-B14F-4D97-AF65-F5344CB8AC3E}">
        <p14:creationId xmlns:p14="http://schemas.microsoft.com/office/powerpoint/2010/main" val="277369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12"/>
          <p:cNvSpPr txBox="1"/>
          <p:nvPr/>
        </p:nvSpPr>
        <p:spPr>
          <a:xfrm>
            <a:off x="172514" y="326789"/>
            <a:ext cx="8298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Žiadosť o platbu – SYSTÉM ZÁLOH. PLATIEB</a:t>
            </a:r>
            <a:r>
              <a:rPr lang="pt-BR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573034" y="1663388"/>
            <a:ext cx="7979296" cy="2639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4"/>
              </a:buBlip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70935" y="1859340"/>
            <a:ext cx="7962181" cy="330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sk-SK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ktorá je znížená o aktuálny stav už vyčerpaných finančných prostriedkov nenávratného finančného príspevku </a:t>
            </a:r>
            <a:r>
              <a:rPr lang="sk-SK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(žiadosti </a:t>
            </a:r>
            <a:r>
              <a:rPr lang="sk-SK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platbu (priebežná </a:t>
            </a:r>
            <a:r>
              <a:rPr lang="sk-SK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platba/zúčtovanie </a:t>
            </a:r>
            <a:r>
              <a:rPr lang="sk-SK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zálohovej </a:t>
            </a:r>
            <a:r>
              <a:rPr lang="sk-SK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platby) </a:t>
            </a:r>
            <a:r>
              <a:rPr lang="sk-SK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schválených certifikačným orgánom </a:t>
            </a:r>
            <a:r>
              <a:rPr lang="sk-SK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</a:t>
            </a:r>
            <a:r>
              <a:rPr lang="sk-SK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výške prostriedkov zodpovedajúcich podielu prostriedkov EÚ a štátneho rozpočtu na </a:t>
            </a:r>
            <a:r>
              <a:rPr lang="sk-SK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spolufinancovanie</a:t>
            </a:r>
          </a:p>
          <a:p>
            <a:pPr algn="just">
              <a:spcBef>
                <a:spcPct val="20000"/>
              </a:spcBef>
            </a:pPr>
            <a:endParaRPr lang="sk-SK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sk-SK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 prípade projektov, ktoré okrem prijímateľa realizujú aj partneri, sa v oboch prípadoch maximálna výška zálohovej platby vypočíta na rovnakom princípe, avšak samostatne pre prijímateľa a samostatne pre </a:t>
            </a:r>
            <a:r>
              <a:rPr lang="sk-SK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partnera</a:t>
            </a:r>
            <a:endParaRPr lang="sk-SK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ct val="20000"/>
              </a:spcBef>
            </a:pPr>
            <a:endParaRPr lang="sk-SK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7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12"/>
          <p:cNvSpPr txBox="1"/>
          <p:nvPr/>
        </p:nvSpPr>
        <p:spPr>
          <a:xfrm>
            <a:off x="172514" y="326789"/>
            <a:ext cx="8298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Žiadosť o platbu – SYSTÉM ZÁLOH. PLATIEB</a:t>
            </a:r>
            <a:r>
              <a:rPr lang="pt-BR" sz="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87262" y="1224116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Aft>
                <a:spcPts val="1800"/>
              </a:spcAft>
              <a:buAutoNum type="arabicPeriod"/>
            </a:pPr>
            <a:r>
              <a:rPr lang="sk-SK" sz="2200" i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Etapa poskytnutia zálohovej platby</a:t>
            </a:r>
          </a:p>
          <a:p>
            <a:pPr algn="l">
              <a:spcAft>
                <a:spcPts val="1800"/>
              </a:spcAft>
            </a:pPr>
            <a:r>
              <a:rPr lang="sk-SK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Maximálna </a:t>
            </a:r>
            <a:r>
              <a:rPr lang="sk-SK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výška prvej zálohovej platby sa po začatí realizácie aktivít projektu vypočíta nasledovne:</a:t>
            </a:r>
          </a:p>
          <a:p>
            <a:pPr algn="l">
              <a:spcAft>
                <a:spcPts val="1800"/>
              </a:spcAft>
            </a:pPr>
            <a:r>
              <a:rPr lang="sk-SK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	v prípade, ak zostávajúca celková dĺžka realizácie aktivít projektu </a:t>
            </a:r>
            <a:r>
              <a:rPr lang="sk-SK" sz="22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nepresahuje 12 mesiacov</a:t>
            </a:r>
            <a:r>
              <a:rPr lang="sk-SK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výška zálohovej platby sa vypočíta podľa nasledovného vzorca:</a:t>
            </a:r>
          </a:p>
          <a:p>
            <a:pPr algn="l">
              <a:spcAft>
                <a:spcPts val="1800"/>
              </a:spcAft>
            </a:pPr>
            <a:endParaRPr lang="sk-SK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sk-SK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		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AutoNum type="arabicPeriod"/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3"/>
              </a:buBlip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Tabuľ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548544"/>
              </p:ext>
            </p:extLst>
          </p:nvPr>
        </p:nvGraphicFramePr>
        <p:xfrm>
          <a:off x="1418230" y="4054415"/>
          <a:ext cx="6138509" cy="14751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2332"/>
                <a:gridCol w="391686"/>
                <a:gridCol w="371438"/>
                <a:gridCol w="325358"/>
                <a:gridCol w="3787695"/>
              </a:tblGrid>
              <a:tr h="1475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sk-SK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</a:rPr>
                        <a:t>maximálna </a:t>
                      </a:r>
                      <a:r>
                        <a:rPr lang="sk-SK" sz="1100" dirty="0">
                          <a:effectLst/>
                        </a:rPr>
                        <a:t>výška prvej poskytnutej zálohovej platby</a:t>
                      </a:r>
                      <a:endParaRPr lang="sk-SK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sk-SK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sk-SK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</a:rPr>
                        <a:t>=</a:t>
                      </a:r>
                      <a:endParaRPr lang="sk-SK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sk-SK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sk-SK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</a:rPr>
                        <a:t>0,4</a:t>
                      </a:r>
                      <a:endParaRPr lang="sk-SK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sk-SK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sk-SK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</a:rPr>
                        <a:t>x</a:t>
                      </a:r>
                      <a:endParaRPr lang="sk-SK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sk-SK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sk-SK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</a:rPr>
                        <a:t>(</a:t>
                      </a:r>
                      <a:r>
                        <a:rPr lang="sk-SK" sz="1100" dirty="0">
                          <a:effectLst/>
                        </a:rPr>
                        <a:t>suma nenávratného finančného príspevku – vyčerpaná suma nenávratného finančného príspevku (zdroj EÚ a ŠR))</a:t>
                      </a:r>
                      <a:endParaRPr lang="sk-SK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438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12"/>
          <p:cNvSpPr txBox="1"/>
          <p:nvPr/>
        </p:nvSpPr>
        <p:spPr>
          <a:xfrm>
            <a:off x="172514" y="326789"/>
            <a:ext cx="8298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Žiadosť o platbu – SYSTÉM ZÁLOH. PLATIEB</a:t>
            </a:r>
            <a:r>
              <a:rPr lang="pt-BR" sz="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87262" y="1224116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Aft>
                <a:spcPts val="1800"/>
              </a:spcAft>
              <a:buAutoNum type="arabicPeriod"/>
            </a:pPr>
            <a:r>
              <a:rPr lang="sk-SK" sz="2200" i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Etapa poskytnutia zálohovej platby</a:t>
            </a:r>
          </a:p>
          <a:p>
            <a:pPr algn="l">
              <a:spcAft>
                <a:spcPts val="1800"/>
              </a:spcAft>
            </a:pPr>
            <a:r>
              <a:rPr lang="sk-SK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Maximálna </a:t>
            </a:r>
            <a:r>
              <a:rPr lang="sk-SK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výška prvej zálohovej platby sa po začatí realizácie aktivít projektu vypočíta nasledovne:</a:t>
            </a:r>
          </a:p>
          <a:p>
            <a:pPr algn="l">
              <a:spcAft>
                <a:spcPts val="1800"/>
              </a:spcAft>
            </a:pPr>
            <a:r>
              <a:rPr lang="sk-SK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v </a:t>
            </a:r>
            <a:r>
              <a:rPr lang="sk-SK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prípade, ak zostávajúca celková dĺžka realizácie aktivít projektu </a:t>
            </a:r>
            <a:r>
              <a:rPr lang="sk-SK" sz="22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presahuje 12 mesiacov</a:t>
            </a:r>
            <a:r>
              <a:rPr lang="sk-SK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výška zálohovej platby sa vypočíta podľa nasledovného vzorca:</a:t>
            </a:r>
          </a:p>
          <a:p>
            <a:pPr algn="just"/>
            <a:r>
              <a:rPr lang="sk-SK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		</a:t>
            </a:r>
          </a:p>
          <a:p>
            <a:pPr algn="l"/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AutoNum type="arabicPeriod"/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3"/>
              </a:buBlip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8" name="Tabuľ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492661"/>
              </p:ext>
            </p:extLst>
          </p:nvPr>
        </p:nvGraphicFramePr>
        <p:xfrm>
          <a:off x="762622" y="3987977"/>
          <a:ext cx="6958019" cy="1734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8545"/>
                <a:gridCol w="346081"/>
                <a:gridCol w="398541"/>
                <a:gridCol w="217125"/>
                <a:gridCol w="2538545"/>
                <a:gridCol w="230721"/>
                <a:gridCol w="688461"/>
              </a:tblGrid>
              <a:tr h="94191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11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sk-SK" sz="11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sk-SK" sz="11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sk-SK" sz="11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maximálna </a:t>
                      </a:r>
                      <a:r>
                        <a:rPr lang="sk-SK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výška prvej poskytnutej zálohovej platby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11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sk-SK" sz="11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sk-SK" sz="11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sk-SK" sz="11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endParaRPr lang="sk-SK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11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sk-SK" sz="11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sk-SK" sz="11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sk-SK" sz="11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  <a:endParaRPr lang="sk-SK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11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sk-SK" sz="11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sk-SK" sz="11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sk-SK" sz="11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sk-SK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suma nenávratného finančného príspevku – vyčerpaná suma nenávratného finančného príspevku (zdroj EÚ a ŠR</a:t>
                      </a:r>
                      <a:r>
                        <a:rPr lang="sk-SK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sk-SK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__________________________________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sk-SK" sz="11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sk-SK" sz="11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sk-SK" sz="11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sk-SK" sz="11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sk-SK" sz="11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sk-SK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sk-SK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sk-SK" sz="11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sk-SK" sz="11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sk-SK" sz="11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sk-SK" sz="11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sk-SK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sk-SK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729041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zostávajúci počet mesiacov realizácie aktivít projektu v čase predloženia prvej žiadosti o platbu (poskytnutie zálohovej platby)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18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12"/>
          <p:cNvSpPr txBox="1"/>
          <p:nvPr/>
        </p:nvSpPr>
        <p:spPr>
          <a:xfrm>
            <a:off x="172514" y="326789"/>
            <a:ext cx="8298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Žiadosť o platbu – SYSTÉM ZÁLOH. PLATIEB</a:t>
            </a:r>
            <a:r>
              <a:rPr lang="pt-BR" sz="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87262" y="1224116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r>
              <a:rPr lang="sk-SK" sz="2200" i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Etapa poskytnutia zálohovej platby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k-SK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en-US" sz="2200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ýška</a:t>
            </a:r>
            <a:r>
              <a:rPr lang="en-US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vypočítanej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zálohovej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platby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zaokrúhli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matematicky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celé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stovky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smerom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nadol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</a:t>
            </a:r>
            <a:r>
              <a:rPr lang="en-US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napr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prijímateľ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vypočítal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zálohovú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platbu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výške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en-US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146 953,25 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€,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uvedenú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sumu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zaokrúhli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146 900 €</a:t>
            </a:r>
            <a:r>
              <a:rPr lang="en-US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sk-SK" sz="22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k-SK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US" sz="2200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rijímateľ</a:t>
            </a:r>
            <a:r>
              <a:rPr lang="en-US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predkladá</a:t>
            </a:r>
            <a:r>
              <a:rPr lang="sk-SK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len</a:t>
            </a:r>
            <a:r>
              <a:rPr lang="en-US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formulár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sz="2200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ŽoP</a:t>
            </a:r>
            <a:r>
              <a:rPr lang="en-US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bez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podpornej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dokumentácie</a:t>
            </a:r>
            <a:endParaRPr lang="sk-SK" sz="2200" i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AutoNum type="arabicPeriod"/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3"/>
              </a:buBlip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97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12"/>
          <p:cNvSpPr txBox="1"/>
          <p:nvPr/>
        </p:nvSpPr>
        <p:spPr>
          <a:xfrm>
            <a:off x="172514" y="326789"/>
            <a:ext cx="8298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Žiadosť o platbu – SYSTÉM ZÁLOH. PLATIEB</a:t>
            </a:r>
            <a:r>
              <a:rPr lang="pt-BR" sz="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87262" y="1224116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2200" i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Etapa poskytnutia zálohovej platby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prípade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prvá/</a:t>
            </a:r>
            <a:r>
              <a:rPr lang="en-US" sz="2000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predchádzajúca</a:t>
            </a:r>
            <a:r>
              <a:rPr lang="en-US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zálohová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platba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nebola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poskytnutá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 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maximálnej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možnej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výške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</a:t>
            </a:r>
            <a:r>
              <a:rPr lang="en-US" sz="2000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prijímateľ</a:t>
            </a:r>
            <a:r>
              <a:rPr lang="en-US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oprávnený</a:t>
            </a:r>
            <a:r>
              <a:rPr lang="en-US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požiadať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 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ďalšiu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zálohovú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platbu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výške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súčtu</a:t>
            </a:r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certifikačným orgánom</a:t>
            </a:r>
            <a:r>
              <a:rPr lang="en-US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schválených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sz="2000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ŽoP</a:t>
            </a:r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sk-SK" sz="2000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zúčt</a:t>
            </a:r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sk-SK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álohovej platby) za prostriedky</a:t>
            </a:r>
            <a:r>
              <a:rPr lang="en-US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EÚ a ŠR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spolufinancovanie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 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sumy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rovnajúcej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rozdielu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maximálnej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výšky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zálohovej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platby a </a:t>
            </a:r>
            <a:r>
              <a:rPr lang="en-US" sz="2000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predchádzajúc</a:t>
            </a:r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poskytnutých zálohových platieb</a:t>
            </a:r>
            <a:r>
              <a:rPr lang="en-US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Súčet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týchto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prostriedkov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 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teda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výška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poskytnutej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zálohovej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platby</a:t>
            </a:r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maximálne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40 %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relevantnej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časti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rozpočtu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projektu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zodpovedajúcim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12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mesiacom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realizácie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aktivít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projektu</a:t>
            </a:r>
            <a:endParaRPr lang="sk-SK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sk-SK" sz="2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en-US" sz="2000" b="1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pozornenie</a:t>
            </a:r>
            <a:r>
              <a:rPr lang="en-US" sz="20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sk-SK" sz="20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Prijímateľ</a:t>
            </a:r>
            <a:r>
              <a:rPr lang="en-US" sz="20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môže</a:t>
            </a:r>
            <a:r>
              <a:rPr lang="en-US" sz="2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disponovať</a:t>
            </a:r>
            <a:r>
              <a:rPr lang="en-US" sz="2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finančnými</a:t>
            </a:r>
            <a:r>
              <a:rPr lang="en-US" sz="2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prostriedkami</a:t>
            </a:r>
            <a:r>
              <a:rPr lang="en-US" sz="2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EÚ a ŠR </a:t>
            </a:r>
            <a:r>
              <a:rPr lang="en-US" sz="2000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US" sz="2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spolufinancovanie</a:t>
            </a:r>
            <a:r>
              <a:rPr lang="en-US" sz="2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 </a:t>
            </a:r>
            <a:r>
              <a:rPr lang="en-US" sz="2000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maximálnej</a:t>
            </a:r>
            <a:r>
              <a:rPr lang="en-US" sz="2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výške</a:t>
            </a:r>
            <a:r>
              <a:rPr lang="en-US" sz="2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40 % z </a:t>
            </a:r>
            <a:r>
              <a:rPr lang="en-US" sz="2000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relevantnej</a:t>
            </a:r>
            <a:r>
              <a:rPr lang="en-US" sz="2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časti</a:t>
            </a:r>
            <a:r>
              <a:rPr lang="en-US" sz="2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rozpočtu</a:t>
            </a:r>
            <a:r>
              <a:rPr lang="en-US" sz="2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sk-SK" sz="2000" b="1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Tx/>
              <a:buChar char="-"/>
            </a:pPr>
            <a:endParaRPr lang="sk-SK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sk-SK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	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AutoNum type="arabicPeriod"/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3"/>
              </a:buBlip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91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12"/>
          <p:cNvSpPr txBox="1"/>
          <p:nvPr/>
        </p:nvSpPr>
        <p:spPr>
          <a:xfrm>
            <a:off x="172514" y="326789"/>
            <a:ext cx="8298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Žiadosť o platbu – SYSTÉM ZÁLOH. PLATIEB</a:t>
            </a:r>
            <a:r>
              <a:rPr lang="pt-BR" sz="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87262" y="1224116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2200" i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sk-SK" sz="2200" i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Etapa zúčtovania zálohovej platby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en-US" sz="2000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álohovú</a:t>
            </a:r>
            <a:r>
              <a:rPr lang="en-US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platbu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možno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zúčtovať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predložením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viacerých</a:t>
            </a:r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sz="2000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ŽoP</a:t>
            </a:r>
            <a:r>
              <a:rPr lang="en-US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zúčtovanie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zálohovej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platby</a:t>
            </a:r>
            <a:r>
              <a:rPr lang="en-US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sk-SK" sz="2000" i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US" sz="2000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rijímateľ</a:t>
            </a:r>
            <a:r>
              <a:rPr lang="en-US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povinný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poskytnutú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zálohovú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platbu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priebežne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zúčtovávať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pričom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najneskôr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</a:t>
            </a:r>
            <a:r>
              <a:rPr lang="en-US" sz="2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</a:t>
            </a:r>
            <a:r>
              <a:rPr lang="en-US" sz="2000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mesiacov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odo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dňa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pripísania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finančných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prostriedkov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účte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prijímateľa</a:t>
            </a:r>
            <a:r>
              <a:rPr lang="en-US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povinný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zúčtovať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100 % z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poskytnutej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zálohovej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platby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2000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sumy</a:t>
            </a:r>
            <a:r>
              <a:rPr lang="en-US" sz="2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každej</a:t>
            </a:r>
            <a:r>
              <a:rPr lang="en-US" sz="2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poskytnutej</a:t>
            </a:r>
            <a:r>
              <a:rPr lang="en-US" sz="2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zálohovej</a:t>
            </a:r>
            <a:r>
              <a:rPr lang="en-US" sz="2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platby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 V 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prípade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nedodržania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tejto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podmienky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je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prijímateľ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povinný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bezodkladne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najneskôr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 </a:t>
            </a:r>
            <a:r>
              <a:rPr lang="en-US" sz="20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</a:t>
            </a:r>
            <a:r>
              <a:rPr lang="en-US" sz="2000" b="1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pracov</a:t>
            </a:r>
            <a:r>
              <a:rPr lang="sk-SK" sz="2000" b="1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ných</a:t>
            </a:r>
            <a:r>
              <a:rPr lang="sk-SK" sz="20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dní</a:t>
            </a:r>
            <a:r>
              <a:rPr lang="en-US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ukončenia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uvedeného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obdobia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</a:t>
            </a:r>
            <a:r>
              <a:rPr lang="en-US" sz="2000" b="1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mesiacov</a:t>
            </a:r>
            <a:r>
              <a:rPr lang="en-US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vrátiť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platobnej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jednotke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sumu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nezúčtovaného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rozdielu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Prijímateľ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predloží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poskytovateľovi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výpis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 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bankového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účtu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potvrdzujúci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úhrad</a:t>
            </a:r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endParaRPr lang="sk-SK" sz="20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Tx/>
              <a:buChar char="-"/>
            </a:pPr>
            <a:endParaRPr lang="sk-SK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k-SK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algn="just"/>
            <a:r>
              <a:rPr lang="sk-SK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		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AutoNum type="arabicPeriod"/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3"/>
              </a:buBlip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70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12"/>
          <p:cNvSpPr txBox="1"/>
          <p:nvPr/>
        </p:nvSpPr>
        <p:spPr>
          <a:xfrm>
            <a:off x="172514" y="326789"/>
            <a:ext cx="8298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Žiadosť o platbu – SYSTÉM ZÁLOH. PLATIEB</a:t>
            </a:r>
            <a:r>
              <a:rPr lang="pt-BR" sz="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87262" y="1224116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2200" i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sk-SK" sz="2200" i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Etapa zúčtovania zálohovej platby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 </a:t>
            </a:r>
            <a:r>
              <a:rPr lang="sk-SK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deň zúčtovania sa považuje deň zaslania písomnej verzie </a:t>
            </a:r>
            <a:r>
              <a:rPr lang="sk-SK" sz="2000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ŽoP</a:t>
            </a:r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(zúčtovanie zálohovej </a:t>
            </a:r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platby)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US" sz="2000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rijímateľ</a:t>
            </a:r>
            <a:r>
              <a:rPr lang="en-US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predkladá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spolu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 </a:t>
            </a:r>
            <a:r>
              <a:rPr lang="sk-SK" sz="2000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ŽoP</a:t>
            </a:r>
            <a:r>
              <a:rPr lang="en-US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zúčtovanie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zálohovej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platby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aj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účtovné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doklady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preukazujúce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úhradu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výdavku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deklarovaného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 </a:t>
            </a:r>
            <a:r>
              <a:rPr lang="sk-SK" sz="2000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ŽoP</a:t>
            </a:r>
            <a:r>
              <a:rPr lang="en-US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 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relevantnú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podpornú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dokumentáciu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sk-SK" sz="2000" i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US" sz="2000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ovinnosti</a:t>
            </a:r>
            <a:r>
              <a:rPr lang="en-US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zúčtovanie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100 % z 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poskytnutej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zálohovej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platby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vzťahujú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osobitne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každú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poskytnutú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zálohovú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platbu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V 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danom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prípade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priraďovanie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zúčtovaní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zálohových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platieb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poskytnutej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zálohovej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platbe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je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potrebné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sledovať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 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časovej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súslednosti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Zúčtovanie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zálohovej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platby je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potrebné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 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časovom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slede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priraďovať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 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poskytnutým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zálohovým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platbám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od 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najstaršieho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dátumu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poskytnutia</a:t>
            </a:r>
            <a:endParaRPr lang="sk-SK" sz="20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Tx/>
              <a:buChar char="-"/>
            </a:pPr>
            <a:endParaRPr lang="sk-SK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sk-SK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algn="just"/>
            <a:r>
              <a:rPr lang="sk-SK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		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AutoNum type="arabicPeriod"/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3"/>
              </a:buBlip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08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12"/>
          <p:cNvSpPr txBox="1"/>
          <p:nvPr/>
        </p:nvSpPr>
        <p:spPr>
          <a:xfrm>
            <a:off x="172514" y="326789"/>
            <a:ext cx="7438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Žiadosť o platbu – SYTÉM REFUNDÁCIE</a:t>
            </a:r>
            <a:r>
              <a:rPr lang="pt-BR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79686" y="1098610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Tx/>
              <a:buChar char="-"/>
            </a:pPr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 </a:t>
            </a:r>
            <a:r>
              <a:rPr lang="sk-SK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systéme refundácie sa finančné prostriedky EÚ a ŠR na spolufinancovanie preplácajú v pomere stanovenom na projekt na základe skutočne vynaložených výdavkov prijímateľom, tzn. že prijímateľ </a:t>
            </a:r>
            <a:r>
              <a:rPr lang="sk-SK" sz="2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povinný realizovať výdavky najskôr z vlastných zdrojov a tie mu budú </a:t>
            </a:r>
            <a:r>
              <a:rPr lang="sk-SK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 jednotlivých platbách </a:t>
            </a:r>
            <a:r>
              <a:rPr lang="sk-SK" sz="2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refundované</a:t>
            </a:r>
            <a:r>
              <a:rPr lang="sk-SK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 pomernej </a:t>
            </a:r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výške </a:t>
            </a:r>
          </a:p>
          <a:p>
            <a:pPr marL="342900" indent="-342900" algn="just">
              <a:buFontTx/>
              <a:buChar char="-"/>
            </a:pPr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každá </a:t>
            </a:r>
            <a:r>
              <a:rPr lang="sk-SK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platba prijímateľovi z prostriedkov EÚ a ŠR na spolufinancovanie je realizovaná len do výšky súčtu pomeru prostriedkov EÚ a ŠR na spolufinancovanie schváleného na </a:t>
            </a:r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</a:t>
            </a:r>
          </a:p>
          <a:p>
            <a:pPr marL="342900" indent="-342900" algn="just">
              <a:buFontTx/>
              <a:buChar char="-"/>
            </a:pPr>
            <a:r>
              <a:rPr lang="sk-SK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rijímateľ </a:t>
            </a:r>
            <a:r>
              <a:rPr lang="sk-SK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uhradí výdavky z vlastných zdrojov a predloží </a:t>
            </a:r>
            <a:r>
              <a:rPr lang="sk-SK" sz="2000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ŽoP</a:t>
            </a:r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(priebežná </a:t>
            </a:r>
            <a:r>
              <a:rPr lang="sk-SK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platba) poskytovateľovi. Prijímateľ spolu s formulárom </a:t>
            </a:r>
            <a:r>
              <a:rPr lang="sk-SK" sz="2000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ŽoP</a:t>
            </a:r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predkladá aj účtovné doklady (preukazujúce úhradu výdavku deklarovaného v </a:t>
            </a:r>
            <a:r>
              <a:rPr lang="sk-SK" sz="2000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ŽoP</a:t>
            </a:r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sk-SK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 relevantnú podpornú dokumentáciu </a:t>
            </a:r>
            <a:r>
              <a:rPr lang="en-US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sk-SK" sz="20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Tx/>
              <a:buChar char="-"/>
            </a:pPr>
            <a:endParaRPr lang="sk-SK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Tx/>
              <a:buChar char="-"/>
            </a:pPr>
            <a:endParaRPr lang="sk-SK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sk-SK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algn="just"/>
            <a:r>
              <a:rPr lang="sk-SK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		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AutoNum type="arabicPeriod"/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3"/>
              </a:buBlip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33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12"/>
          <p:cNvSpPr txBox="1"/>
          <p:nvPr/>
        </p:nvSpPr>
        <p:spPr>
          <a:xfrm>
            <a:off x="172514" y="326789"/>
            <a:ext cx="3977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PRACOVNÉ  VÝKAZY</a:t>
            </a:r>
            <a:r>
              <a:rPr lang="pt-BR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87262" y="1224116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US" sz="2000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ersonálne</a:t>
            </a:r>
            <a:r>
              <a:rPr lang="en-US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výdavky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musia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zodpovedať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skutočne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vykonanej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práci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 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rámci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vykazovaného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obdobia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t. j.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musia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byť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uplatňované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základe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skutočne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odpracovaného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pracovného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času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projekte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ktorý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zamestnanec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uvedie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</a:t>
            </a:r>
            <a:r>
              <a:rPr lang="en-US" sz="2000" i="1" u="sng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pracovnom</a:t>
            </a:r>
            <a:r>
              <a:rPr lang="en-US" sz="2000" i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u="sng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výkaze</a:t>
            </a:r>
            <a:endParaRPr lang="sk-SK" sz="2000" i="1" u="sng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sk-SK" sz="2000" i="1" u="sng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druhy pracovných výkazov:</a:t>
            </a:r>
          </a:p>
          <a:p>
            <a:pPr marL="457200" indent="-457200" algn="l">
              <a:buFont typeface="+mj-lt"/>
              <a:buAutoNum type="arabicPeriod"/>
            </a:pPr>
            <a:r>
              <a:rPr lang="sk-SK" sz="20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Zjednodušený pracovný výkaz</a:t>
            </a:r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(príloha č. 6 Príručky pre prijímateľa)</a:t>
            </a:r>
          </a:p>
          <a:p>
            <a:pPr marL="457200" indent="-457200" algn="l">
              <a:buFont typeface="+mj-lt"/>
              <a:buAutoNum type="arabicPeriod"/>
            </a:pPr>
            <a:r>
              <a:rPr lang="sk-SK" sz="20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Všeobecný pracovný výkaz</a:t>
            </a:r>
            <a:r>
              <a:rPr lang="en-US" sz="20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príloha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č. </a:t>
            </a:r>
            <a:r>
              <a:rPr lang="en-US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Príručky pre prijímateľa</a:t>
            </a:r>
            <a:r>
              <a:rPr lang="en-US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sk-SK" sz="20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Tx/>
              <a:buChar char="-"/>
            </a:pPr>
            <a:endParaRPr lang="sk-SK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sk-SK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algn="just"/>
            <a:r>
              <a:rPr lang="sk-SK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		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AutoNum type="arabicPeriod"/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3"/>
              </a:buBlip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97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12"/>
          <p:cNvSpPr txBox="1"/>
          <p:nvPr/>
        </p:nvSpPr>
        <p:spPr>
          <a:xfrm>
            <a:off x="163888" y="326789"/>
            <a:ext cx="6900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SPÔSOB FINANCOVANIA PROJEKTU</a:t>
            </a:r>
            <a:r>
              <a:rPr lang="pt-BR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87262" y="1538583"/>
            <a:ext cx="8750261" cy="4043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Spôsob financovania projektu sa uskutočňuje v zmysle platného </a:t>
            </a:r>
            <a:r>
              <a:rPr lang="sk-SK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SR EŠIF, SFR a výzvy na predkladanie </a:t>
            </a:r>
            <a:r>
              <a:rPr lang="sk-SK" sz="2200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algn="just"/>
            <a:endParaRPr lang="sk-SK" sz="2200" i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sk-SK" sz="22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systémom </a:t>
            </a:r>
            <a:r>
              <a:rPr lang="sk-SK" sz="22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refundácie,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sk-SK" sz="22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systémom </a:t>
            </a:r>
            <a:r>
              <a:rPr lang="sk-SK" sz="22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zálohových </a:t>
            </a:r>
            <a:r>
              <a:rPr lang="sk-SK" sz="22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platieb,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sk-SK" sz="22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kombináciou uvedených </a:t>
            </a:r>
            <a:r>
              <a:rPr lang="sk-SK" sz="22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systémov</a:t>
            </a:r>
            <a:r>
              <a:rPr lang="sk-SK" sz="22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sk-SK" sz="22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sk-SK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sk-SK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sk-SK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3"/>
              </a:buBlip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99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12"/>
          <p:cNvSpPr txBox="1"/>
          <p:nvPr/>
        </p:nvSpPr>
        <p:spPr>
          <a:xfrm>
            <a:off x="172514" y="326789"/>
            <a:ext cx="3977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PRACOVNÉ  VÝKAZY</a:t>
            </a:r>
            <a:r>
              <a:rPr lang="pt-BR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87262" y="1224116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2000" b="1" i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Zjednodušený </a:t>
            </a:r>
            <a:r>
              <a:rPr lang="sk-SK" sz="2000" b="1" i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pracovný výkaz </a:t>
            </a:r>
            <a:endParaRPr lang="sk-SK" sz="2000" b="1" i="1" u="sng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 </a:t>
            </a:r>
            <a:r>
              <a:rPr lang="sk-SK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predkladá v prípade zamestnanca, ktorý má pracovný pomer </a:t>
            </a:r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sk-SK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ktorý 100 % svojich pracovných činností vykonáva </a:t>
            </a:r>
            <a:r>
              <a:rPr lang="sk-SK" sz="2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iba na jednom </a:t>
            </a:r>
            <a:r>
              <a:rPr lang="sk-SK" sz="20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projekte </a:t>
            </a:r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sk-SK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bez ohľadu na ustanovený pracovný čas) a </a:t>
            </a:r>
            <a:r>
              <a:rPr lang="sk-SK" sz="2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iba na</a:t>
            </a:r>
            <a:r>
              <a:rPr lang="sk-SK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sz="2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jednej pracovnej </a:t>
            </a:r>
            <a:r>
              <a:rPr lang="sk-SK" sz="20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pozícii v rámci jednej aktivity</a:t>
            </a:r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sk-SK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j. </a:t>
            </a:r>
            <a:r>
              <a:rPr lang="sk-SK" sz="2000" b="1" i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nevykonáva práce na základe dohody o prácach vykonávaných mimo pracovného pomeru ani iné činnosti </a:t>
            </a:r>
            <a:r>
              <a:rPr lang="sk-SK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financované prostredníctvom </a:t>
            </a:r>
            <a:r>
              <a:rPr lang="sk-SK" sz="2000" b="1" i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verejných </a:t>
            </a:r>
            <a:r>
              <a:rPr lang="sk-SK" sz="2000" b="1" i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iných prostriedkov </a:t>
            </a:r>
            <a:r>
              <a:rPr lang="sk-SK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 rovnakého zamestnávateľa (napr. ďalšia pracovná zmluva alebo dohoda o vykonaní práce) alebo iných zamestnávateľov, resp. pre iné právnické alebo fyzické osoby (bez ohľadu na povahu zmluvných vzťahov</a:t>
            </a:r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algn="l"/>
            <a:r>
              <a:rPr lang="sk-SK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algn="just"/>
            <a:r>
              <a:rPr lang="sk-SK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		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AutoNum type="arabicPeriod"/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3"/>
              </a:buBlip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88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12"/>
          <p:cNvSpPr txBox="1"/>
          <p:nvPr/>
        </p:nvSpPr>
        <p:spPr>
          <a:xfrm>
            <a:off x="172514" y="326789"/>
            <a:ext cx="3977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PRACOVNÉ  VÝKAZY</a:t>
            </a:r>
            <a:r>
              <a:rPr lang="pt-BR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87262" y="1224116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2000" b="1" i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Zjednodušený </a:t>
            </a:r>
            <a:r>
              <a:rPr lang="sk-SK" sz="2000" b="1" i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pracovný výkaz </a:t>
            </a:r>
            <a:endParaRPr lang="sk-SK" sz="2000" b="1" i="1" u="sng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 </a:t>
            </a:r>
            <a:r>
              <a:rPr lang="sk-SK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poskytovateľ identifikuje porušenie podmienky týkajúcej sa nevykonávania ďalšej činnosti financovanej z </a:t>
            </a:r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verejných a iných </a:t>
            </a:r>
            <a:r>
              <a:rPr lang="sk-SK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prostriedkov (ďalší zmluvný vzťah a bez ohľadu na dodávateľské, resp. subdodávateľské kontrakty), tak v takomto prípade budú všetky výdavky týkajúce sa činností preukázaných prostredníctvom zjednodušeného pracovného výkazu posúdené ako neoprávnené od začiatku obdobia, v ktorom zamestnanec začal vykonávať ďalšiu činnosť financovanú z verejných </a:t>
            </a:r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iných prostriedkov </a:t>
            </a:r>
            <a:r>
              <a:rPr lang="sk-SK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(napr. v priebehu kalendárneho mesiaca marec začal zamestnanec vykonávať ďalšiu činnosť, tak výdavky na činnosti vykázané prostredníctvom zjednodušeného pracovného výkazu budú neoprávnené od začiatku kalendárneho mesiaca marec</a:t>
            </a:r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endParaRPr lang="sk-SK" sz="20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0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sk-SK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algn="just"/>
            <a:r>
              <a:rPr lang="sk-SK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		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AutoNum type="arabicPeriod"/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3"/>
              </a:buBlip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91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12"/>
          <p:cNvSpPr txBox="1"/>
          <p:nvPr/>
        </p:nvSpPr>
        <p:spPr>
          <a:xfrm>
            <a:off x="172514" y="326789"/>
            <a:ext cx="3977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PRACOVNÉ  VÝKAZY</a:t>
            </a:r>
            <a:r>
              <a:rPr lang="pt-BR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87262" y="1224116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sk-SK" sz="2000" b="1" i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Všeobecný </a:t>
            </a:r>
            <a:r>
              <a:rPr lang="sk-SK" sz="2000" b="1" i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pracovný </a:t>
            </a:r>
            <a:r>
              <a:rPr lang="sk-SK" sz="2000" b="1" i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výkaz</a:t>
            </a:r>
          </a:p>
          <a:p>
            <a:pPr marL="342900" indent="-342900" algn="just">
              <a:buFontTx/>
              <a:buChar char="-"/>
            </a:pPr>
            <a:r>
              <a:rPr lang="x-none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predklad</a:t>
            </a:r>
            <a:r>
              <a:rPr lang="sk-SK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</a:t>
            </a:r>
            <a:r>
              <a:rPr lang="x-none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 </a:t>
            </a:r>
            <a:r>
              <a:rPr lang="x-none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 </a:t>
            </a:r>
            <a:r>
              <a:rPr lang="x-none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zamestnanca</a:t>
            </a:r>
            <a:r>
              <a:rPr lang="sk-SK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ktorý má</a:t>
            </a:r>
            <a:r>
              <a:rPr lang="x-none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pracovný pomer (resp. štátnozamestnanecký pomer)</a:t>
            </a:r>
            <a:r>
              <a:rPr lang="sk-SK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alebo vykonáva práce na základe dohody o prácach vykonávaných mimo pracovného pomeru</a:t>
            </a:r>
            <a:r>
              <a:rPr lang="x-none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pričom zároveň tento zamestnanec pracuje na jednom, resp. viacerých projektoch na základe dodatku k pracovnej zmluve</a:t>
            </a:r>
            <a:r>
              <a:rPr lang="sk-SK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x-none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resp. na základe pracovnoprávneho vzťahu alebo obdobného vzťahu, pričom vykonáva aj iné činnosti financované prostredníctvom verejných </a:t>
            </a:r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iných </a:t>
            </a:r>
            <a:r>
              <a:rPr lang="x-none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prostriedkov </a:t>
            </a:r>
            <a:r>
              <a:rPr lang="x-none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 rovnakého zamestnávateľa (napr. ďalšia pracovná zmluva alebo dohoda o vykonaní práce) alebo iných zamestnávateľov, resp. pre iné právnické alebo fyzické osoby. </a:t>
            </a:r>
            <a:endParaRPr lang="sk-SK" sz="2000" i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x-none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sk-SK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0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sk-SK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algn="just"/>
            <a:r>
              <a:rPr lang="sk-SK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		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AutoNum type="arabicPeriod"/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3"/>
              </a:buBlip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37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12"/>
          <p:cNvSpPr txBox="1"/>
          <p:nvPr/>
        </p:nvSpPr>
        <p:spPr>
          <a:xfrm>
            <a:off x="172514" y="326789"/>
            <a:ext cx="3977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PRACOVNÉ  VÝKAZY</a:t>
            </a:r>
            <a:r>
              <a:rPr lang="pt-BR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87262" y="1224116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endParaRPr lang="sk-SK" sz="20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k-SK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vypracovaní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pracovných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výkazov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je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prijímateľ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povinný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uvádzať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pravdivé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informácie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 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počte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hodín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skutočne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sz="2000" i="1" noProof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odpracovaných</a:t>
            </a:r>
            <a:r>
              <a:rPr lang="en-US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projekte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prijímateľ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neuvádza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mechanicky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pracovného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výkazu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počet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hodín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schválený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 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rozpočte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projektu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endParaRPr lang="sk-SK" sz="20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k-SK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očet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hodín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odpracovaných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projekte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musí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byť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 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súlade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národnou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legislatívou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stanovujúcou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maximálny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fond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pracovného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času</a:t>
            </a:r>
            <a:r>
              <a:rPr lang="en-US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 </a:t>
            </a:r>
            <a:r>
              <a:rPr lang="en-US" sz="2000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nadčasov</a:t>
            </a:r>
            <a:r>
              <a:rPr lang="en-US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sk-SK" sz="20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vypĺňanie </a:t>
            </a:r>
            <a:r>
              <a:rPr lang="sk-SK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pracovných výkazov ako individuálna (samostatná) aktivita, resp. činnosť nebude posúdená  ako </a:t>
            </a:r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oprávnená</a:t>
            </a:r>
            <a:endParaRPr lang="sk-SK" sz="20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sk-SK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algn="just"/>
            <a:r>
              <a:rPr lang="sk-SK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		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AutoNum type="arabicPeriod"/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3"/>
              </a:buBlip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15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172514" y="326789"/>
            <a:ext cx="5102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PREKRÝVANIE  VÝDAVKOV</a:t>
            </a:r>
            <a:r>
              <a:rPr lang="pt-BR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09761" y="1062751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sz="195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sk-SK" sz="195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racovné </a:t>
            </a:r>
            <a:r>
              <a:rPr lang="sk-SK" sz="195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úväzky osôb pracujúcich na projekte sa nesmú prekrývať, nie je prípustné, aby bol zamestnanec platený za rovnakú činnosť vykonávanú v tom istom čase, resp. za rovnaké výstupy viackrát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sz="195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US" sz="1950" b="1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</a:t>
            </a:r>
            <a:r>
              <a:rPr lang="en-US" sz="195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b="1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zistení</a:t>
            </a:r>
            <a:r>
              <a:rPr lang="en-US" sz="195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b="1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prekrývania</a:t>
            </a:r>
            <a:r>
              <a:rPr lang="en-US" sz="195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b="1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</a:t>
            </a:r>
            <a:r>
              <a:rPr lang="en-US" sz="195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b="1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výdavkov</a:t>
            </a:r>
            <a:r>
              <a:rPr lang="en-US" sz="195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 </a:t>
            </a:r>
            <a:r>
              <a:rPr lang="en-US" sz="1950" b="1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projekte</a:t>
            </a:r>
            <a:r>
              <a:rPr lang="en-US" sz="195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je </a:t>
            </a:r>
            <a:r>
              <a:rPr lang="en-US" sz="1950" b="1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poskytovateľ</a:t>
            </a:r>
            <a:r>
              <a:rPr lang="en-US" sz="195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b="1" i="1" u="sng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oprávnený</a:t>
            </a:r>
            <a:r>
              <a:rPr lang="en-US" sz="1950" b="1" i="1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b="1" i="1" u="sng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odstúpiť</a:t>
            </a:r>
            <a:r>
              <a:rPr lang="en-US" sz="1950" b="1" i="1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od </a:t>
            </a:r>
            <a:r>
              <a:rPr lang="en-US" sz="1950" b="1" i="1" u="sng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zmluvy</a:t>
            </a:r>
            <a:r>
              <a:rPr lang="en-US" sz="1950" b="1" i="1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 </a:t>
            </a:r>
            <a:r>
              <a:rPr lang="en-US" sz="1950" b="1" i="1" u="sng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NFP</a:t>
            </a:r>
            <a:endParaRPr lang="sk-SK" sz="1950" b="1" i="1" u="sng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sz="195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US" sz="1950" i="1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oskytovateľ</a:t>
            </a:r>
            <a:r>
              <a:rPr lang="en-US" sz="195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vykonáva</a:t>
            </a:r>
            <a:r>
              <a:rPr lang="en-US" sz="195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 </a:t>
            </a:r>
            <a:r>
              <a:rPr lang="en-US" sz="195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rámci</a:t>
            </a:r>
            <a:r>
              <a:rPr lang="en-US" sz="195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administratívnej</a:t>
            </a:r>
            <a:r>
              <a:rPr lang="en-US" sz="195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finančnej</a:t>
            </a:r>
            <a:r>
              <a:rPr lang="en-US" sz="195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kontroly</a:t>
            </a:r>
            <a:r>
              <a:rPr lang="en-US" sz="195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sz="1950" i="1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ŽoP</a:t>
            </a:r>
            <a:r>
              <a:rPr lang="en-US" sz="195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aj</a:t>
            </a:r>
            <a:r>
              <a:rPr lang="en-US" sz="195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kontrolu</a:t>
            </a:r>
            <a:r>
              <a:rPr lang="en-US" sz="195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neprekrývania</a:t>
            </a:r>
            <a:r>
              <a:rPr lang="en-US" sz="195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</a:t>
            </a:r>
            <a:r>
              <a:rPr lang="en-US" sz="195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vykázaného</a:t>
            </a:r>
            <a:r>
              <a:rPr lang="en-US" sz="195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pracovného</a:t>
            </a:r>
            <a:r>
              <a:rPr lang="en-US" sz="195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času</a:t>
            </a:r>
            <a:r>
              <a:rPr lang="en-US" sz="195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osôb</a:t>
            </a:r>
            <a:r>
              <a:rPr lang="en-US" sz="195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US" sz="195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základe</a:t>
            </a:r>
            <a:r>
              <a:rPr lang="en-US" sz="195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predložených</a:t>
            </a:r>
            <a:r>
              <a:rPr lang="en-US" sz="195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pracovných</a:t>
            </a:r>
            <a:r>
              <a:rPr lang="en-US" sz="195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výkazov</a:t>
            </a:r>
            <a:r>
              <a:rPr lang="en-US" sz="195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sk-SK" sz="1950" i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sz="195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195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 </a:t>
            </a:r>
            <a:r>
              <a:rPr lang="en-US" sz="195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</a:t>
            </a:r>
            <a:r>
              <a:rPr lang="en-US" sz="195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 </a:t>
            </a:r>
            <a:r>
              <a:rPr lang="en-US" sz="195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rámci</a:t>
            </a:r>
            <a:r>
              <a:rPr lang="en-US" sz="195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pracovných</a:t>
            </a:r>
            <a:r>
              <a:rPr lang="en-US" sz="195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výkazov</a:t>
            </a:r>
            <a:r>
              <a:rPr lang="en-US" sz="195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identifikuje</a:t>
            </a:r>
            <a:r>
              <a:rPr lang="en-US" sz="195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prekrývanie</a:t>
            </a:r>
            <a:r>
              <a:rPr lang="en-US" sz="195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vykázaného</a:t>
            </a:r>
            <a:r>
              <a:rPr lang="en-US" sz="195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pracovného</a:t>
            </a:r>
            <a:r>
              <a:rPr lang="en-US" sz="195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času</a:t>
            </a:r>
            <a:r>
              <a:rPr lang="en-US" sz="195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95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poskytovateľ</a:t>
            </a:r>
            <a:r>
              <a:rPr lang="en-US" sz="195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195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pristupuje</a:t>
            </a:r>
            <a:r>
              <a:rPr lang="en-US" sz="195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</a:t>
            </a:r>
            <a:r>
              <a:rPr lang="en-US" sz="195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kráteniu</a:t>
            </a:r>
            <a:r>
              <a:rPr lang="en-US" sz="195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relevantných</a:t>
            </a:r>
            <a:r>
              <a:rPr lang="en-US" sz="195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výdavkov</a:t>
            </a:r>
            <a:r>
              <a:rPr lang="en-US" sz="195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 to </a:t>
            </a:r>
            <a:r>
              <a:rPr lang="en-US" sz="195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aj</a:t>
            </a:r>
            <a:r>
              <a:rPr lang="en-US" sz="195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 </a:t>
            </a:r>
            <a:r>
              <a:rPr lang="en-US" sz="195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prípade</a:t>
            </a:r>
            <a:r>
              <a:rPr lang="en-US" sz="195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</a:t>
            </a:r>
            <a:r>
              <a:rPr lang="en-US" sz="195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je </a:t>
            </a:r>
            <a:r>
              <a:rPr lang="en-US" sz="195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prekrývanie</a:t>
            </a:r>
            <a:r>
              <a:rPr lang="en-US" sz="195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identifikované</a:t>
            </a:r>
            <a:r>
              <a:rPr lang="en-US" sz="195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 </a:t>
            </a:r>
            <a:r>
              <a:rPr lang="en-US" sz="195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rámci</a:t>
            </a:r>
            <a:r>
              <a:rPr lang="en-US" sz="195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žiadostí</a:t>
            </a:r>
            <a:r>
              <a:rPr lang="en-US" sz="195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 </a:t>
            </a:r>
            <a:r>
              <a:rPr lang="en-US" sz="195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platbu</a:t>
            </a:r>
            <a:r>
              <a:rPr lang="en-US" sz="195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95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ktoré</a:t>
            </a:r>
            <a:r>
              <a:rPr lang="en-US" sz="195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už</a:t>
            </a:r>
            <a:r>
              <a:rPr lang="en-US" sz="195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boli</a:t>
            </a:r>
            <a:r>
              <a:rPr lang="en-US" sz="195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</a:t>
            </a:r>
            <a:r>
              <a:rPr lang="en-US" sz="195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strany</a:t>
            </a:r>
            <a:r>
              <a:rPr lang="en-US" sz="195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poskytovateľa</a:t>
            </a:r>
            <a:r>
              <a:rPr lang="en-US" sz="195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schválené</a:t>
            </a:r>
            <a:r>
              <a:rPr lang="en-US" sz="195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195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vystaví</a:t>
            </a:r>
            <a:r>
              <a:rPr lang="en-US" sz="195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nezrovnalosť</a:t>
            </a:r>
            <a:r>
              <a:rPr lang="en-US" sz="195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sk-SK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Tx/>
              <a:buChar char="-"/>
            </a:pPr>
            <a:endParaRPr lang="sk-SK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sk-SK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algn="just"/>
            <a:r>
              <a:rPr lang="sk-SK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		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k-SK" sz="2000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Font typeface="Arial"/>
              <a:buAutoNum type="arabicPeriod"/>
            </a:pPr>
            <a:endParaRPr lang="sk-SK" sz="2000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/>
              <a:buBlip>
                <a:blip r:embed="rId3"/>
              </a:buBlip>
            </a:pPr>
            <a:endParaRPr lang="sk-SK" sz="2000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27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12"/>
          <p:cNvSpPr txBox="1"/>
          <p:nvPr/>
        </p:nvSpPr>
        <p:spPr>
          <a:xfrm>
            <a:off x="172514" y="326789"/>
            <a:ext cx="5102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PREKRÝVANIE  VÝDAVKOV</a:t>
            </a:r>
            <a:r>
              <a:rPr lang="pt-BR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72514" y="1134469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sz="195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en-US" sz="195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US" sz="195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neoprávnené</a:t>
            </a:r>
            <a:r>
              <a:rPr lang="en-US" sz="195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</a:t>
            </a:r>
            <a:r>
              <a:rPr lang="en-US" sz="195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budú</a:t>
            </a:r>
            <a:r>
              <a:rPr lang="en-US" sz="195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považovať</a:t>
            </a:r>
            <a:r>
              <a:rPr lang="en-US" sz="195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výdavky</a:t>
            </a:r>
            <a:r>
              <a:rPr lang="en-US" sz="195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 </a:t>
            </a:r>
            <a:r>
              <a:rPr lang="en-US" sz="195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prípade</a:t>
            </a:r>
            <a:r>
              <a:rPr lang="en-US" sz="195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identifikácie</a:t>
            </a:r>
            <a:r>
              <a:rPr lang="en-US" sz="195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prekrývania</a:t>
            </a:r>
            <a:r>
              <a:rPr lang="en-US" sz="195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</a:t>
            </a:r>
            <a:r>
              <a:rPr lang="en-US" sz="195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pracovného</a:t>
            </a:r>
            <a:r>
              <a:rPr lang="en-US" sz="195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času</a:t>
            </a:r>
            <a:r>
              <a:rPr lang="en-US" sz="195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osoby</a:t>
            </a:r>
            <a:r>
              <a:rPr lang="en-US" sz="195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pracujúcej</a:t>
            </a:r>
            <a:r>
              <a:rPr lang="en-US" sz="195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US" sz="195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dvoch</a:t>
            </a:r>
            <a:r>
              <a:rPr lang="en-US" sz="195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alebo</a:t>
            </a:r>
            <a:r>
              <a:rPr lang="en-US" sz="195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viacerých</a:t>
            </a:r>
            <a:r>
              <a:rPr lang="en-US" sz="195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projektoch</a:t>
            </a:r>
            <a:r>
              <a:rPr lang="en-US" sz="195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spolufinancovaných</a:t>
            </a:r>
            <a:r>
              <a:rPr lang="en-US" sz="195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 </a:t>
            </a:r>
            <a:r>
              <a:rPr lang="en-US" sz="195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prostriedkov</a:t>
            </a:r>
            <a:r>
              <a:rPr lang="en-US" sz="195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EŠIF, resp. z </a:t>
            </a:r>
            <a:r>
              <a:rPr lang="en-US" sz="195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iných</a:t>
            </a:r>
            <a:r>
              <a:rPr lang="en-US" sz="195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programov</a:t>
            </a:r>
            <a:r>
              <a:rPr lang="en-US" sz="195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EÚ </a:t>
            </a:r>
            <a:r>
              <a:rPr lang="en-US" sz="195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alebo</a:t>
            </a:r>
            <a:r>
              <a:rPr lang="en-US" sz="195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vnútroštátnych</a:t>
            </a:r>
            <a:r>
              <a:rPr lang="en-US" sz="195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programov</a:t>
            </a:r>
            <a:r>
              <a:rPr lang="en-US" sz="195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resp. </a:t>
            </a:r>
            <a:r>
              <a:rPr lang="en-US" sz="195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</a:t>
            </a:r>
            <a:r>
              <a:rPr lang="en-US" sz="195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zistení</a:t>
            </a:r>
            <a:r>
              <a:rPr lang="en-US" sz="195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vykonávania</a:t>
            </a:r>
            <a:r>
              <a:rPr lang="en-US" sz="195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činnosti</a:t>
            </a:r>
            <a:r>
              <a:rPr lang="en-US" sz="195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nefinancovanej</a:t>
            </a:r>
            <a:r>
              <a:rPr lang="en-US" sz="195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 </a:t>
            </a:r>
            <a:r>
              <a:rPr lang="en-US" sz="195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prostriedkov</a:t>
            </a:r>
            <a:r>
              <a:rPr lang="en-US" sz="195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EŠIF. </a:t>
            </a:r>
            <a:r>
              <a:rPr lang="en-US" sz="195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Výdavky</a:t>
            </a:r>
            <a:r>
              <a:rPr lang="en-US" sz="195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95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ktoré</a:t>
            </a:r>
            <a:r>
              <a:rPr lang="en-US" sz="195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</a:t>
            </a:r>
            <a:r>
              <a:rPr lang="en-US" sz="195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vzťahujú</a:t>
            </a:r>
            <a:r>
              <a:rPr lang="en-US" sz="195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US" sz="195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tieto</a:t>
            </a:r>
            <a:r>
              <a:rPr lang="en-US" sz="195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pracovné</a:t>
            </a:r>
            <a:r>
              <a:rPr lang="en-US" sz="195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výkazy</a:t>
            </a:r>
            <a:r>
              <a:rPr lang="en-US" sz="195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budú</a:t>
            </a:r>
            <a:r>
              <a:rPr lang="en-US" sz="195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vylúčené</a:t>
            </a:r>
            <a:r>
              <a:rPr lang="en-US" sz="195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 </a:t>
            </a:r>
            <a:r>
              <a:rPr lang="en-US" sz="195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financovania</a:t>
            </a:r>
            <a:r>
              <a:rPr lang="en-US" sz="195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dotknutého</a:t>
            </a:r>
            <a:r>
              <a:rPr lang="en-US" sz="195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projektu</a:t>
            </a:r>
            <a:r>
              <a:rPr lang="en-US" sz="195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/projektov</a:t>
            </a:r>
            <a:r>
              <a:rPr lang="sk-SK" sz="195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na úrovni príslušného dňa</a:t>
            </a:r>
            <a:r>
              <a:rPr lang="en-US" sz="195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95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pričom</a:t>
            </a:r>
            <a:r>
              <a:rPr lang="en-US" sz="195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</a:t>
            </a:r>
            <a:r>
              <a:rPr lang="en-US" sz="195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je </a:t>
            </a:r>
            <a:r>
              <a:rPr lang="en-US" sz="195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podstatné</a:t>
            </a:r>
            <a:r>
              <a:rPr lang="en-US" sz="195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95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US" sz="195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základe</a:t>
            </a:r>
            <a:r>
              <a:rPr lang="en-US" sz="195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akého</a:t>
            </a:r>
            <a:r>
              <a:rPr lang="en-US" sz="195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zmluvného</a:t>
            </a:r>
            <a:r>
              <a:rPr lang="en-US" sz="195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vzťahu</a:t>
            </a:r>
            <a:r>
              <a:rPr lang="en-US" sz="195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osoba</a:t>
            </a:r>
            <a:r>
              <a:rPr lang="sk-SK" sz="195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50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pracovala</a:t>
            </a:r>
            <a:r>
              <a:rPr lang="en-US" sz="195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sk-SK" sz="195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sk-SK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algn="just"/>
            <a:r>
              <a:rPr lang="sk-SK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		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AutoNum type="arabicPeriod"/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3"/>
              </a:buBlip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44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12"/>
          <p:cNvSpPr txBox="1"/>
          <p:nvPr/>
        </p:nvSpPr>
        <p:spPr>
          <a:xfrm>
            <a:off x="172514" y="326789"/>
            <a:ext cx="4269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SYSTÉM REFUNDÁCIE</a:t>
            </a:r>
            <a:r>
              <a:rPr lang="pt-BR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87262" y="1224116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buSzPct val="110000"/>
              <a:buFont typeface="Wingdings" panose="05000000000000000000" pitchFamily="2" charset="2"/>
              <a:buChar char="§"/>
            </a:pPr>
            <a:r>
              <a:rPr lang="sk-SK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 </a:t>
            </a:r>
            <a:r>
              <a:rPr lang="sk-SK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systéme refundácie </a:t>
            </a:r>
            <a:r>
              <a:rPr lang="sk-SK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 prostriedky </a:t>
            </a:r>
            <a:r>
              <a:rPr lang="sk-SK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EÚ a štátneho rozpočtu na spolufinancovanie preplácajú v pomere stanovenom na projekt na základe skutočne vynaložených výdavkov </a:t>
            </a:r>
            <a:r>
              <a:rPr lang="sk-SK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prijímateľom, tzn. že </a:t>
            </a:r>
            <a:r>
              <a:rPr lang="sk-SK" sz="22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prijímateľ </a:t>
            </a:r>
            <a:r>
              <a:rPr lang="sk-SK" sz="22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povinný realizovať výdavky najskôr z vlastných zdrojov a tie mu budú </a:t>
            </a:r>
            <a:r>
              <a:rPr lang="sk-SK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 jednotlivých platbách </a:t>
            </a:r>
            <a:r>
              <a:rPr lang="sk-SK" sz="22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refundované</a:t>
            </a:r>
            <a:r>
              <a:rPr lang="sk-SK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 pomernej </a:t>
            </a:r>
            <a:r>
              <a:rPr lang="sk-SK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výške </a:t>
            </a:r>
          </a:p>
          <a:p>
            <a:pPr algn="l">
              <a:buSzPct val="110000"/>
            </a:pPr>
            <a:endParaRPr lang="pl-PL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sk-SK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 		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AutoNum type="arabicPeriod"/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3"/>
              </a:buBlip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74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12"/>
          <p:cNvSpPr txBox="1"/>
          <p:nvPr/>
        </p:nvSpPr>
        <p:spPr>
          <a:xfrm>
            <a:off x="172514" y="326789"/>
            <a:ext cx="6022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SYSTÉM ZÁLOHOVÝCH PLATIEB</a:t>
            </a:r>
            <a:r>
              <a:rPr lang="pt-BR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87262" y="1224116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buSzPct val="110000"/>
              <a:buFont typeface="Wingdings" panose="05000000000000000000" pitchFamily="2" charset="2"/>
              <a:buChar char="§"/>
            </a:pPr>
            <a:r>
              <a:rPr lang="sk-SK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zálohové </a:t>
            </a:r>
            <a:r>
              <a:rPr lang="sk-SK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platby sú prijímateľovi poskytované maximálne do výšky 40 % z relevantnej časti rozpočtu projektu zodpovedajúcim 12 mesiacom realizácie aktivít </a:t>
            </a:r>
            <a:r>
              <a:rPr lang="sk-SK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projektu</a:t>
            </a:r>
          </a:p>
          <a:p>
            <a:pPr marL="342900" lvl="0" indent="-342900" algn="just">
              <a:buSzPct val="110000"/>
              <a:buFont typeface="Wingdings" panose="05000000000000000000" pitchFamily="2" charset="2"/>
              <a:buChar char="§"/>
            </a:pPr>
            <a:r>
              <a:rPr lang="sk-SK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zálohové </a:t>
            </a:r>
            <a:r>
              <a:rPr lang="sk-SK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platby sú prijímateľovi poskytované pomerne za </a:t>
            </a:r>
            <a:r>
              <a:rPr lang="sk-SK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prostriedky </a:t>
            </a:r>
            <a:r>
              <a:rPr lang="sk-SK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EÚ a štátneho rozpočtu na </a:t>
            </a:r>
            <a:r>
              <a:rPr lang="sk-SK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spolufinancovanie, a to najskôr </a:t>
            </a:r>
            <a:r>
              <a:rPr lang="sk-SK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 nadobudnutí účinnosti zmluvy o NFP a začatí realizácie projektu, resp. na základe zúčtovania poskytnutej zálohovej </a:t>
            </a:r>
            <a:r>
              <a:rPr lang="sk-SK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platby</a:t>
            </a:r>
          </a:p>
          <a:p>
            <a:pPr marL="342900" indent="-342900" algn="just">
              <a:buSzPct val="110000"/>
              <a:buFont typeface="Wingdings" panose="05000000000000000000" pitchFamily="2" charset="2"/>
              <a:buChar char="§"/>
            </a:pPr>
            <a:r>
              <a:rPr lang="sk-SK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prijímateľ je povinný zálohové platby zúčtovať v rovnakom pomere a za rovnaké kategórie regiónov, v akom / za ktoré mu boli prostriedky EÚ a štátneho rozpočtu na spolufinancovanie poskytnuté</a:t>
            </a:r>
          </a:p>
          <a:p>
            <a:pPr marL="342900" lvl="0" indent="-342900" algn="just">
              <a:buSzPct val="110000"/>
              <a:buFont typeface="Wingdings" panose="05000000000000000000" pitchFamily="2" charset="2"/>
              <a:buChar char="§"/>
            </a:pPr>
            <a:endParaRPr lang="sk-SK" sz="2200" i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>
              <a:buSzPct val="110000"/>
              <a:buFont typeface="Wingdings" panose="05000000000000000000" pitchFamily="2" charset="2"/>
              <a:buChar char="§"/>
            </a:pPr>
            <a:endParaRPr lang="sk-SK" sz="22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>
              <a:buSzPct val="110000"/>
              <a:buFont typeface="Wingdings" panose="05000000000000000000" pitchFamily="2" charset="2"/>
              <a:buChar char="§"/>
            </a:pPr>
            <a:endParaRPr lang="sk-SK" sz="2200" i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>
              <a:buSzPct val="110000"/>
              <a:buFont typeface="Wingdings" panose="05000000000000000000" pitchFamily="2" charset="2"/>
              <a:buChar char="§"/>
            </a:pPr>
            <a:endParaRPr lang="sk-SK" sz="22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>
              <a:buSzPct val="110000"/>
              <a:buFont typeface="Wingdings" panose="05000000000000000000" pitchFamily="2" charset="2"/>
              <a:buChar char="§"/>
            </a:pPr>
            <a:endParaRPr lang="sk-SK" sz="2200" i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>
              <a:buSzPct val="110000"/>
              <a:buFont typeface="Wingdings" panose="05000000000000000000" pitchFamily="2" charset="2"/>
              <a:buChar char="§"/>
            </a:pPr>
            <a:endParaRPr lang="sk-SK" sz="22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>
              <a:buSzPct val="110000"/>
              <a:buFont typeface="Wingdings" panose="05000000000000000000" pitchFamily="2" charset="2"/>
              <a:buChar char="§"/>
            </a:pPr>
            <a:endParaRPr lang="sk-SK" sz="2200" i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>
              <a:buSzPct val="110000"/>
              <a:buFont typeface="Wingdings" panose="05000000000000000000" pitchFamily="2" charset="2"/>
              <a:buChar char="§"/>
            </a:pPr>
            <a:endParaRPr lang="sk-SK" sz="2200" i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spcAft>
                <a:spcPts val="600"/>
              </a:spcAft>
              <a:buSzPct val="110000"/>
              <a:buFont typeface="Wingdings" panose="05000000000000000000" pitchFamily="2" charset="2"/>
              <a:buChar char="§"/>
            </a:pPr>
            <a:r>
              <a:rPr lang="sk-SK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uskutočňuje sa v</a:t>
            </a:r>
            <a:r>
              <a:rPr lang="sk-SK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sk-SK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dvoch </a:t>
            </a:r>
            <a:r>
              <a:rPr lang="sk-SK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etapách</a:t>
            </a:r>
            <a:r>
              <a:rPr lang="sk-SK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l"/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1. etapa </a:t>
            </a:r>
            <a:r>
              <a:rPr lang="sk-SK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poskytnutia zálohovej </a:t>
            </a:r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platby</a:t>
            </a:r>
          </a:p>
          <a:p>
            <a:pPr algn="l"/>
            <a:r>
              <a:rPr lang="sk-SK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   2. etapa zúčtovania </a:t>
            </a:r>
            <a:r>
              <a:rPr lang="sk-SK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poskytnutej zálohovej </a:t>
            </a:r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platby</a:t>
            </a:r>
            <a:endParaRPr lang="sk-SK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l">
              <a:buSzPct val="110000"/>
              <a:buFont typeface="Wingdings" panose="05000000000000000000" pitchFamily="2" charset="2"/>
              <a:buChar char="Ø"/>
            </a:pPr>
            <a:endParaRPr lang="sk-SK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AutoNum type="arabicPeriod"/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3"/>
              </a:buBlip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31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12"/>
          <p:cNvSpPr txBox="1"/>
          <p:nvPr/>
        </p:nvSpPr>
        <p:spPr>
          <a:xfrm>
            <a:off x="172514" y="326789"/>
            <a:ext cx="6022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SYSTÉM ZÁLOHOVÝCH PLATIEB</a:t>
            </a:r>
            <a:r>
              <a:rPr lang="pt-BR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87262" y="1224116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SzPct val="110000"/>
            </a:pPr>
            <a:endParaRPr lang="sk-SK" sz="2200" i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spcAft>
                <a:spcPts val="600"/>
              </a:spcAft>
              <a:buSzPct val="110000"/>
              <a:buFont typeface="Wingdings" panose="05000000000000000000" pitchFamily="2" charset="2"/>
              <a:buChar char="§"/>
            </a:pPr>
            <a:r>
              <a:rPr lang="sk-SK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uskutočňuje sa v</a:t>
            </a:r>
            <a:r>
              <a:rPr lang="sk-SK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sk-SK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dvoch </a:t>
            </a:r>
            <a:r>
              <a:rPr lang="sk-SK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etapách</a:t>
            </a:r>
            <a:r>
              <a:rPr lang="sk-SK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just"/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1. etapa </a:t>
            </a:r>
            <a:r>
              <a:rPr lang="sk-SK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poskytnutia zálohovej </a:t>
            </a:r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platby</a:t>
            </a:r>
          </a:p>
          <a:p>
            <a:pPr algn="just"/>
            <a:r>
              <a:rPr lang="sk-SK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   2. etapa zúčtovania </a:t>
            </a:r>
            <a:r>
              <a:rPr lang="sk-SK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poskytnutej zálohovej </a:t>
            </a:r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platby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sk-SK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álohové </a:t>
            </a:r>
            <a:r>
              <a:rPr lang="sk-SK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platby sa poskytujú až do momentu dosiahnutia maximálne 100 % celkových oprávnených výdavkov na </a:t>
            </a:r>
            <a:r>
              <a:rPr lang="sk-SK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projekt, pričom sa zohľadňuje </a:t>
            </a:r>
            <a:r>
              <a:rPr lang="sk-SK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celková výška finančných prostriedkov poskytnutá všetkými využívanými systémami financovania</a:t>
            </a:r>
          </a:p>
          <a:p>
            <a:pPr marL="342900" lvl="0" indent="-342900" algn="l">
              <a:buSzPct val="110000"/>
              <a:buFont typeface="Wingdings" panose="05000000000000000000" pitchFamily="2" charset="2"/>
              <a:buChar char="Ø"/>
            </a:pPr>
            <a:endParaRPr lang="sk-SK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AutoNum type="arabicPeriod"/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4"/>
              </a:buBlip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404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12"/>
          <p:cNvSpPr txBox="1"/>
          <p:nvPr/>
        </p:nvSpPr>
        <p:spPr>
          <a:xfrm>
            <a:off x="172514" y="326789"/>
            <a:ext cx="6022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SYSTÉM ZÁLOHOVÝCH PLATIEB</a:t>
            </a:r>
            <a:r>
              <a:rPr lang="pt-BR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87262" y="1224116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SzPct val="110000"/>
            </a:pPr>
            <a:endParaRPr lang="sk-SK" sz="2200" i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spcAft>
                <a:spcPts val="600"/>
              </a:spcAft>
              <a:buSzPct val="110000"/>
              <a:buFont typeface="Wingdings" panose="05000000000000000000" pitchFamily="2" charset="2"/>
              <a:buChar char="§"/>
            </a:pPr>
            <a:r>
              <a:rPr lang="sk-SK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j. suma každej uhradenej žiadosti o platbu prijímateľa sa </a:t>
            </a:r>
            <a:r>
              <a:rPr lang="sk-SK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napočítava</a:t>
            </a:r>
            <a:r>
              <a:rPr lang="sk-SK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 jednej spoločnej sumy, ktorá vyjadruje sumárny stav percentuálneho čerpania celkových oprávnených výdavkov na projekt k aktuálnemu obdobiu). V prípade zníženia celkových oprávnených výdavkov sa zálohová platba poskytuje do momentu dosiahnutia maximálne 100 % aktuálnej výšky celkových oprávnených </a:t>
            </a:r>
            <a:r>
              <a:rPr lang="sk-SK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výdavkov</a:t>
            </a:r>
            <a:endParaRPr lang="sk-SK" sz="22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AutoNum type="arabicPeriod"/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4"/>
              </a:buBlip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131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12"/>
          <p:cNvSpPr txBox="1"/>
          <p:nvPr/>
        </p:nvSpPr>
        <p:spPr>
          <a:xfrm>
            <a:off x="172514" y="326789"/>
            <a:ext cx="5737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ŽIADOSŤ O PLATBU - postupy</a:t>
            </a:r>
            <a:r>
              <a:rPr lang="pt-BR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87262" y="1224116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platby </a:t>
            </a:r>
            <a:r>
              <a:rPr lang="sk-SK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prijímateľovi sa realizujú </a:t>
            </a:r>
            <a:r>
              <a:rPr lang="sk-SK" sz="22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systémom zálohových platieb, systémom </a:t>
            </a:r>
            <a:r>
              <a:rPr lang="sk-SK" sz="22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refundácie </a:t>
            </a:r>
            <a:r>
              <a:rPr lang="sk-SK" sz="22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alebo kombináciou uvedených systémov</a:t>
            </a:r>
            <a:r>
              <a:rPr lang="sk-SK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 súlade so zmluvou o </a:t>
            </a:r>
            <a:r>
              <a:rPr lang="sk-SK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NFP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</a:t>
            </a:r>
            <a:r>
              <a:rPr lang="sk-SK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ednotlivé </a:t>
            </a:r>
            <a:r>
              <a:rPr lang="sk-SK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ŽoP</a:t>
            </a:r>
            <a:r>
              <a:rPr lang="sk-SK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sz="2200" i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môže prijímateľ predkladať len na jeden z uvedených systémov</a:t>
            </a:r>
            <a:r>
              <a:rPr lang="sk-SK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tzn., že výdavky realizované z poskytnutých zálohových platieb nemôže prijímateľ kombinovať spolu s výdavkami uplatňovanými systémom refundácie v jednej </a:t>
            </a:r>
            <a:r>
              <a:rPr lang="sk-SK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ŽoP</a:t>
            </a:r>
            <a:r>
              <a:rPr lang="sk-SK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V takomto prípade prijímateľ predkladá samostatne </a:t>
            </a:r>
            <a:r>
              <a:rPr lang="sk-SK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ŽoP</a:t>
            </a:r>
            <a:r>
              <a:rPr lang="sk-SK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  zúčtovaniu zálohovej platby a samostatne </a:t>
            </a:r>
            <a:r>
              <a:rPr lang="sk-SK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ŽoP</a:t>
            </a:r>
            <a:r>
              <a:rPr lang="sk-SK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 </a:t>
            </a:r>
            <a:r>
              <a:rPr lang="sk-SK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refundácii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 jednotlivých systémoch financovania sa postupuje v súlade </a:t>
            </a:r>
            <a:r>
              <a:rPr lang="sk-SK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platným SFR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sk-SK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sk-SK" sz="2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SzPct val="110000"/>
            </a:pPr>
            <a:r>
              <a:rPr lang="sk-SK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endParaRPr lang="pl-PL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sk-SK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 		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AutoNum type="arabicPeriod"/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3"/>
              </a:buBlip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7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12"/>
          <p:cNvSpPr txBox="1"/>
          <p:nvPr/>
        </p:nvSpPr>
        <p:spPr>
          <a:xfrm>
            <a:off x="172514" y="326789"/>
            <a:ext cx="5737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ŽIADOSŤ O PLATBU - postupy</a:t>
            </a:r>
            <a:r>
              <a:rPr lang="pt-BR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87262" y="1224116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200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ŽoP</a:t>
            </a:r>
            <a:r>
              <a:rPr lang="en-US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prijímateľ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vypĺňa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elektronicky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prostredníctvom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verejného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portálu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ITMS2014+</a:t>
            </a:r>
            <a:r>
              <a:rPr lang="sk-SK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prípade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bude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formulár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ŽoP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noProof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vyplnený</a:t>
            </a:r>
            <a:r>
              <a:rPr lang="en-US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inak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napr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ručne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alebo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písacím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strojom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takto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vyplňované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ŽoP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budú</a:t>
            </a:r>
            <a:r>
              <a:rPr lang="en-US" sz="22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zamietnuté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sk-SK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minimálna </a:t>
            </a:r>
            <a:r>
              <a:rPr lang="sk-SK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výška </a:t>
            </a:r>
            <a:r>
              <a:rPr lang="sk-SK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ŽoP</a:t>
            </a:r>
            <a:r>
              <a:rPr lang="sk-SK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ktorú predkladá prijímateľ </a:t>
            </a:r>
            <a:r>
              <a:rPr lang="sk-SK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        </a:t>
            </a:r>
            <a:r>
              <a:rPr lang="sk-SK" sz="22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3 000,- €</a:t>
            </a:r>
            <a:r>
              <a:rPr lang="sk-SK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 výnimkou </a:t>
            </a:r>
            <a:r>
              <a:rPr lang="sk-SK" sz="2200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ŽoP</a:t>
            </a:r>
            <a:r>
              <a:rPr lang="sk-SK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sk-SK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zúčtovanie </a:t>
            </a:r>
            <a:r>
              <a:rPr lang="sk-SK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zálohovej platby v prípadoch nevyhnutných pre splnenie podmienok na zúčtovanie, resp. v prípade záverečnej </a:t>
            </a:r>
            <a:r>
              <a:rPr lang="sk-SK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platby</a:t>
            </a:r>
          </a:p>
          <a:p>
            <a:pPr algn="l"/>
            <a:endParaRPr lang="sk-SK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Odporúčanie:</a:t>
            </a:r>
            <a:r>
              <a:rPr lang="sk-SK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Prijímateľovi </a:t>
            </a:r>
            <a:r>
              <a:rPr lang="sk-SK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 odporúča predkladanie aspoň jednej </a:t>
            </a:r>
            <a:r>
              <a:rPr lang="sk-SK" sz="2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ŽoP</a:t>
            </a:r>
            <a:r>
              <a:rPr lang="sk-SK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mesačne, uľahčí to </a:t>
            </a:r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finančné </a:t>
            </a:r>
            <a:r>
              <a:rPr lang="sk-SK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vysporiadanie </a:t>
            </a:r>
            <a:r>
              <a:rPr lang="sk-SK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projektu.</a:t>
            </a:r>
            <a:endParaRPr lang="sk-SK" sz="20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sk-SK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		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AutoNum type="arabicPeriod"/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3"/>
              </a:buBlip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9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12"/>
          <p:cNvSpPr txBox="1"/>
          <p:nvPr/>
        </p:nvSpPr>
        <p:spPr>
          <a:xfrm>
            <a:off x="172514" y="326789"/>
            <a:ext cx="8298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Žiadosť o platbu – SYSTÉM ZÁLOH. PLATIEB</a:t>
            </a:r>
            <a:r>
              <a:rPr lang="pt-BR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573034" y="1663388"/>
            <a:ext cx="7979296" cy="2639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</a:t>
            </a:r>
            <a:r>
              <a:rPr lang="en-US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využití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systému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zálohových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platieb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vyplácanie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prijímateľa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uskutočňuje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 </a:t>
            </a:r>
            <a:r>
              <a:rPr lang="sk-SK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dvoch</a:t>
            </a:r>
            <a:r>
              <a:rPr lang="en-US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etapách</a:t>
            </a:r>
            <a:r>
              <a:rPr lang="sk-SK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l"/>
            <a:endParaRPr lang="sk-SK" sz="2200" i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l">
              <a:buAutoNum type="arabicPeriod"/>
            </a:pPr>
            <a:r>
              <a:rPr lang="sk-SK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tap</a:t>
            </a:r>
            <a:r>
              <a:rPr lang="sk-SK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poskytnutia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zálohovej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platby</a:t>
            </a:r>
            <a:r>
              <a:rPr lang="en-US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sk-SK" sz="2200" i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l">
              <a:buAutoNum type="arabicPeriod"/>
            </a:pPr>
            <a:r>
              <a:rPr lang="en-US" sz="2200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etap</a:t>
            </a:r>
            <a:r>
              <a:rPr lang="sk-SK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2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zúčtovania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poskytnutej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zálohovej</a:t>
            </a:r>
            <a:r>
              <a:rPr lang="en-US" sz="2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platby </a:t>
            </a: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AutoNum type="arabicPeriod"/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4"/>
              </a:buBlip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99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2670</TotalTime>
  <Words>860</Words>
  <Application>Microsoft Office PowerPoint</Application>
  <PresentationFormat>Prezentácia na obrazovke (4:3)</PresentationFormat>
  <Paragraphs>276</Paragraphs>
  <Slides>25</Slides>
  <Notes>4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Verdana</vt:lpstr>
      <vt:lpstr>Wingdings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juraj kadasi</dc:creator>
  <cp:lastModifiedBy>Slavomír Gajarský</cp:lastModifiedBy>
  <cp:revision>220</cp:revision>
  <cp:lastPrinted>2015-01-18T19:48:41Z</cp:lastPrinted>
  <dcterms:created xsi:type="dcterms:W3CDTF">2014-07-22T20:09:34Z</dcterms:created>
  <dcterms:modified xsi:type="dcterms:W3CDTF">2018-04-11T05:54:50Z</dcterms:modified>
</cp:coreProperties>
</file>